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8"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57" autoAdjust="0"/>
    <p:restoredTop sz="96405" autoAdjust="0"/>
  </p:normalViewPr>
  <p:slideViewPr>
    <p:cSldViewPr snapToGrid="0" snapToObjects="1">
      <p:cViewPr varScale="1">
        <p:scale>
          <a:sx n="59" d="100"/>
          <a:sy n="59" d="100"/>
        </p:scale>
        <p:origin x="132" y="58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3"/>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4" y="6434208"/>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8"/>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9"/>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748351" y="1249683"/>
            <a:ext cx="95504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4" y="6434208"/>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8"/>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4" name="TextBox 13"/>
          <p:cNvSpPr txBox="1"/>
          <p:nvPr userDrawn="1"/>
        </p:nvSpPr>
        <p:spPr>
          <a:xfrm>
            <a:off x="1748354" y="486909"/>
            <a:ext cx="9595284" cy="430887"/>
          </a:xfrm>
          <a:prstGeom prst="rect">
            <a:avLst/>
          </a:prstGeom>
          <a:noFill/>
        </p:spPr>
        <p:txBody>
          <a:bodyPr wrap="square" rtlCol="0">
            <a:spAutoFit/>
          </a:bodyPr>
          <a:lstStyle/>
          <a:p>
            <a:r>
              <a:rPr lang="en-US" sz="2200" b="1" dirty="0">
                <a:latin typeface="Arial"/>
                <a:cs typeface="Arial"/>
              </a:rPr>
              <a:t>HEADING</a:t>
            </a:r>
          </a:p>
        </p:txBody>
      </p:sp>
      <p:sp>
        <p:nvSpPr>
          <p:cNvPr id="17" name="Content Placeholder 16"/>
          <p:cNvSpPr>
            <a:spLocks noGrp="1"/>
          </p:cNvSpPr>
          <p:nvPr>
            <p:ph sz="quarter" idx="13"/>
          </p:nvPr>
        </p:nvSpPr>
        <p:spPr>
          <a:xfrm>
            <a:off x="1585810" y="1272384"/>
            <a:ext cx="9594849"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4" y="6434208"/>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8"/>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585809" y="1272384"/>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p:nvPr>
        </p:nvSpPr>
        <p:spPr>
          <a:xfrm>
            <a:off x="1585810" y="274641"/>
            <a:ext cx="9594849" cy="997743"/>
          </a:xfrm>
          <a:prstGeom prst="rect">
            <a:avLst/>
          </a:prstGeom>
        </p:spPr>
        <p:txBody>
          <a:bodyPr vert="horz" lIns="91440" tIns="45720" rIns="91440" bIns="45720" rtlCol="0" anchor="ctr">
            <a:normAutofit/>
          </a:bodyPr>
          <a:lstStyle>
            <a:lvl1pPr algn="l">
              <a:defRPr sz="2900" b="1"/>
            </a:lvl1pPr>
          </a:lstStyle>
          <a:p>
            <a:r>
              <a:rPr lang="en-GB"/>
              <a:t>Click to edit Master title style</a:t>
            </a:r>
            <a:endParaRPr lang="en-US" dirty="0"/>
          </a:p>
        </p:txBody>
      </p:sp>
      <p:sp>
        <p:nvSpPr>
          <p:cNvPr id="11" name="Content Placeholder 16"/>
          <p:cNvSpPr>
            <a:spLocks noGrp="1"/>
          </p:cNvSpPr>
          <p:nvPr>
            <p:ph sz="quarter" idx="14"/>
          </p:nvPr>
        </p:nvSpPr>
        <p:spPr>
          <a:xfrm>
            <a:off x="6096002" y="1272384"/>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4" y="6434208"/>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8"/>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585810" y="274641"/>
            <a:ext cx="9594849" cy="997743"/>
          </a:xfrm>
          <a:prstGeom prst="rect">
            <a:avLst/>
          </a:prstGeom>
        </p:spPr>
        <p:txBody>
          <a:bodyPr vert="horz" lIns="91440" tIns="45720" rIns="91440" bIns="45720" rtlCol="0" anchor="ctr">
            <a:normAutofit/>
          </a:bodyPr>
          <a:lstStyle>
            <a:lvl1pPr algn="l">
              <a:defRPr sz="2900" b="1"/>
            </a:lvl1pPr>
          </a:lstStyle>
          <a:p>
            <a:r>
              <a:rPr lang="en-GB"/>
              <a:t>Click to edit Master title style</a:t>
            </a:r>
            <a:endParaRPr lang="en-US" dirty="0"/>
          </a:p>
        </p:txBody>
      </p:sp>
      <p:sp>
        <p:nvSpPr>
          <p:cNvPr id="11" name="Content Placeholder 16"/>
          <p:cNvSpPr>
            <a:spLocks noGrp="1"/>
          </p:cNvSpPr>
          <p:nvPr>
            <p:ph sz="quarter" idx="14"/>
          </p:nvPr>
        </p:nvSpPr>
        <p:spPr>
          <a:xfrm>
            <a:off x="6096002" y="1272384"/>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1585384" y="1271591"/>
            <a:ext cx="4510616" cy="4313237"/>
          </a:xfrm>
        </p:spPr>
        <p:txBody>
          <a:bodyPr/>
          <a:lstStyle/>
          <a:p>
            <a:r>
              <a:rPr lang="en-GB"/>
              <a:t>Click icon to add picture</a:t>
            </a:r>
            <a:endParaRPr lang="en-US"/>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4" y="6434208"/>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8"/>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11/26/2020</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72F82FA-FA32-A147-A3BC-614DDD5CA1DA}"/>
              </a:ext>
            </a:extLst>
          </p:cNvPr>
          <p:cNvPicPr>
            <a:picLocks noGrp="1" noChangeAspect="1"/>
          </p:cNvPicPr>
          <p:nvPr>
            <p:ph type="pic" sz="quarter" idx="10"/>
          </p:nvPr>
        </p:nvPicPr>
        <p:blipFill rotWithShape="1">
          <a:blip r:embed="rId2"/>
          <a:srcRect l="-135109" t="2605" r="-128885" b="1201"/>
          <a:stretch/>
        </p:blipFill>
        <p:spPr>
          <a:xfrm>
            <a:off x="0" y="0"/>
            <a:ext cx="12192000" cy="4152900"/>
          </a:xfrm>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GB" i="1" dirty="0"/>
              <a:t>Plant Pathology and Plant Diseases</a:t>
            </a:r>
            <a:endParaRPr lang="en-US" dirty="0"/>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fontScale="70000" lnSpcReduction="20000"/>
          </a:bodyPr>
          <a:lstStyle/>
          <a:p>
            <a:pPr marL="0" indent="0">
              <a:buNone/>
            </a:pPr>
            <a:r>
              <a:rPr lang="en-GB" dirty="0">
                <a:solidFill>
                  <a:schemeClr val="bg1"/>
                </a:solidFill>
              </a:rPr>
              <a:t>© Anne </a:t>
            </a:r>
            <a:r>
              <a:rPr lang="en-GB" dirty="0" err="1">
                <a:solidFill>
                  <a:schemeClr val="bg1"/>
                </a:solidFill>
              </a:rPr>
              <a:t>Marte</a:t>
            </a:r>
            <a:r>
              <a:rPr lang="en-GB" dirty="0">
                <a:solidFill>
                  <a:schemeClr val="bg1"/>
                </a:solidFill>
              </a:rPr>
              <a:t> </a:t>
            </a:r>
            <a:r>
              <a:rPr lang="en-GB" dirty="0" err="1">
                <a:solidFill>
                  <a:schemeClr val="bg1"/>
                </a:solidFill>
              </a:rPr>
              <a:t>Tronsmo</a:t>
            </a:r>
            <a:r>
              <a:rPr lang="en-GB" dirty="0">
                <a:solidFill>
                  <a:schemeClr val="bg1"/>
                </a:solidFill>
              </a:rPr>
              <a:t>, David B. </a:t>
            </a:r>
            <a:r>
              <a:rPr lang="en-GB" dirty="0" err="1">
                <a:solidFill>
                  <a:schemeClr val="bg1"/>
                </a:solidFill>
              </a:rPr>
              <a:t>Collinge</a:t>
            </a:r>
            <a:r>
              <a:rPr lang="en-GB" dirty="0">
                <a:solidFill>
                  <a:schemeClr val="bg1"/>
                </a:solidFill>
              </a:rPr>
              <a:t>, Annika </a:t>
            </a:r>
            <a:r>
              <a:rPr lang="en-GB" dirty="0" err="1">
                <a:solidFill>
                  <a:schemeClr val="bg1"/>
                </a:solidFill>
              </a:rPr>
              <a:t>Djurle</a:t>
            </a:r>
            <a:r>
              <a:rPr lang="en-GB" dirty="0">
                <a:solidFill>
                  <a:schemeClr val="bg1"/>
                </a:solidFill>
              </a:rPr>
              <a:t>, Lisa Munk, Jonathan Yuen and Arne </a:t>
            </a:r>
            <a:r>
              <a:rPr lang="en-GB" dirty="0" err="1">
                <a:solidFill>
                  <a:schemeClr val="bg1"/>
                </a:solidFill>
              </a:rPr>
              <a:t>Tronsmo</a:t>
            </a:r>
            <a:r>
              <a:rPr lang="en-GB" dirty="0">
                <a:solidFill>
                  <a:schemeClr val="bg1"/>
                </a:solidFill>
              </a:rPr>
              <a:t> 2020</a:t>
            </a:r>
          </a:p>
        </p:txBody>
      </p:sp>
    </p:spTree>
    <p:extLst>
      <p:ext uri="{BB962C8B-B14F-4D97-AF65-F5344CB8AC3E}">
        <p14:creationId xmlns:p14="http://schemas.microsoft.com/office/powerpoint/2010/main" val="277755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5E188-8F4D-C04D-BAD8-4087479CD026}"/>
              </a:ext>
            </a:extLst>
          </p:cNvPr>
          <p:cNvSpPr>
            <a:spLocks noGrp="1"/>
          </p:cNvSpPr>
          <p:nvPr>
            <p:ph type="body" sz="quarter" idx="10"/>
          </p:nvPr>
        </p:nvSpPr>
        <p:spPr>
          <a:xfrm>
            <a:off x="472616" y="1249683"/>
            <a:ext cx="2808901" cy="4312919"/>
          </a:xfrm>
        </p:spPr>
        <p:txBody>
          <a:bodyPr>
            <a:noAutofit/>
          </a:bodyPr>
          <a:lstStyle/>
          <a:p>
            <a:r>
              <a:rPr lang="en-GB" sz="1800" dirty="0"/>
              <a:t>(A) Various leaf spots on cereals. (B) Fusarium foot rot in wheat. (C) Sclerotia of ergot in rye (Secale cereale). (D) Grey mould in strawberry (E) Necrotic tissue and bacterial slime due to ring rot in potato tuber. (© NIBIO.) H. Karlsen</a:t>
            </a:r>
          </a:p>
        </p:txBody>
      </p:sp>
      <p:sp>
        <p:nvSpPr>
          <p:cNvPr id="3" name="TextBox 2">
            <a:extLst>
              <a:ext uri="{FF2B5EF4-FFF2-40B4-BE49-F238E27FC236}">
                <a16:creationId xmlns:a16="http://schemas.microsoft.com/office/drawing/2014/main" id="{5D17DB19-2AD7-734C-A9AB-F7845658C815}"/>
              </a:ext>
            </a:extLst>
          </p:cNvPr>
          <p:cNvSpPr txBox="1"/>
          <p:nvPr/>
        </p:nvSpPr>
        <p:spPr>
          <a:xfrm>
            <a:off x="2196446" y="6391375"/>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4" name="TextBox 3">
            <a:extLst>
              <a:ext uri="{FF2B5EF4-FFF2-40B4-BE49-F238E27FC236}">
                <a16:creationId xmlns:a16="http://schemas.microsoft.com/office/drawing/2014/main" id="{A74AF8E4-CDD2-4742-8389-14BAD90D3A74}"/>
              </a:ext>
            </a:extLst>
          </p:cNvPr>
          <p:cNvSpPr txBox="1"/>
          <p:nvPr/>
        </p:nvSpPr>
        <p:spPr>
          <a:xfrm>
            <a:off x="472618" y="486907"/>
            <a:ext cx="959528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Fig. 1.1 Examples of symptoms of diseases and signs of plant pathogens.</a:t>
            </a:r>
          </a:p>
        </p:txBody>
      </p:sp>
      <p:pic>
        <p:nvPicPr>
          <p:cNvPr id="5" name="Picture 4">
            <a:extLst>
              <a:ext uri="{FF2B5EF4-FFF2-40B4-BE49-F238E27FC236}">
                <a16:creationId xmlns:a16="http://schemas.microsoft.com/office/drawing/2014/main" id="{16F77198-5177-EE40-8477-089A1DB71439}"/>
              </a:ext>
            </a:extLst>
          </p:cNvPr>
          <p:cNvPicPr>
            <a:picLocks noChangeAspect="1"/>
          </p:cNvPicPr>
          <p:nvPr/>
        </p:nvPicPr>
        <p:blipFill>
          <a:blip r:embed="rId2"/>
          <a:stretch>
            <a:fillRect/>
          </a:stretch>
        </p:blipFill>
        <p:spPr>
          <a:xfrm>
            <a:off x="3780504" y="1336526"/>
            <a:ext cx="7650480" cy="4226074"/>
          </a:xfrm>
          <a:prstGeom prst="rect">
            <a:avLst/>
          </a:prstGeom>
        </p:spPr>
      </p:pic>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6" y="6391375"/>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4" name="TextBox 3">
            <a:extLst>
              <a:ext uri="{FF2B5EF4-FFF2-40B4-BE49-F238E27FC236}">
                <a16:creationId xmlns:a16="http://schemas.microsoft.com/office/drawing/2014/main" id="{A74AF8E4-CDD2-4742-8389-14BAD90D3A74}"/>
              </a:ext>
            </a:extLst>
          </p:cNvPr>
          <p:cNvSpPr txBox="1"/>
          <p:nvPr/>
        </p:nvSpPr>
        <p:spPr>
          <a:xfrm>
            <a:off x="472618" y="486907"/>
            <a:ext cx="959528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Fig. 1.2 </a:t>
            </a:r>
            <a:r>
              <a:rPr lang="en-US" sz="2000" b="1" dirty="0">
                <a:latin typeface="Arial" panose="020B0604020202020204" pitchFamily="34" charset="0"/>
                <a:cs typeface="Arial" panose="020B0604020202020204" pitchFamily="34" charset="0"/>
              </a:rPr>
              <a:t>The disease triangle</a:t>
            </a:r>
            <a:endParaRPr lang="en-GB" sz="2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ED13E3D-666A-584B-9C96-EB817A966B73}"/>
              </a:ext>
            </a:extLst>
          </p:cNvPr>
          <p:cNvPicPr>
            <a:picLocks noChangeAspect="1"/>
          </p:cNvPicPr>
          <p:nvPr/>
        </p:nvPicPr>
        <p:blipFill>
          <a:blip r:embed="rId2"/>
          <a:stretch>
            <a:fillRect/>
          </a:stretch>
        </p:blipFill>
        <p:spPr>
          <a:xfrm>
            <a:off x="1644079" y="1249682"/>
            <a:ext cx="9476045" cy="4472693"/>
          </a:xfrm>
          <a:prstGeom prst="rect">
            <a:avLst/>
          </a:prstGeom>
        </p:spPr>
      </p:pic>
      <p:sp>
        <p:nvSpPr>
          <p:cNvPr id="2" name="Text Placeholder 1">
            <a:extLst>
              <a:ext uri="{FF2B5EF4-FFF2-40B4-BE49-F238E27FC236}">
                <a16:creationId xmlns:a16="http://schemas.microsoft.com/office/drawing/2014/main" id="{6785E188-8F4D-C04D-BAD8-4087479CD026}"/>
              </a:ext>
            </a:extLst>
          </p:cNvPr>
          <p:cNvSpPr>
            <a:spLocks noGrp="1"/>
          </p:cNvSpPr>
          <p:nvPr>
            <p:ph type="body" sz="quarter" idx="10"/>
          </p:nvPr>
        </p:nvSpPr>
        <p:spPr>
          <a:xfrm>
            <a:off x="472616" y="1249683"/>
            <a:ext cx="2808901" cy="4312919"/>
          </a:xfrm>
        </p:spPr>
        <p:txBody>
          <a:bodyPr>
            <a:noAutofit/>
          </a:bodyPr>
          <a:lstStyle/>
          <a:p>
            <a:r>
              <a:rPr lang="en-US" sz="1800" dirty="0"/>
              <a:t>© A. </a:t>
            </a:r>
            <a:r>
              <a:rPr lang="en-US" sz="1800" dirty="0" err="1"/>
              <a:t>Djurle</a:t>
            </a:r>
            <a:r>
              <a:rPr lang="en-US" sz="1800" dirty="0"/>
              <a:t>.</a:t>
            </a:r>
            <a:endParaRPr lang="en-GB" sz="1800" dirty="0"/>
          </a:p>
        </p:txBody>
      </p:sp>
    </p:spTree>
    <p:extLst>
      <p:ext uri="{BB962C8B-B14F-4D97-AF65-F5344CB8AC3E}">
        <p14:creationId xmlns:p14="http://schemas.microsoft.com/office/powerpoint/2010/main" val="310643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6" y="6391375"/>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4" name="TextBox 3">
            <a:extLst>
              <a:ext uri="{FF2B5EF4-FFF2-40B4-BE49-F238E27FC236}">
                <a16:creationId xmlns:a16="http://schemas.microsoft.com/office/drawing/2014/main" id="{A74AF8E4-CDD2-4742-8389-14BAD90D3A74}"/>
              </a:ext>
            </a:extLst>
          </p:cNvPr>
          <p:cNvSpPr txBox="1"/>
          <p:nvPr/>
        </p:nvSpPr>
        <p:spPr>
          <a:xfrm>
            <a:off x="472618" y="486907"/>
            <a:ext cx="959528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Fig. </a:t>
            </a:r>
            <a:r>
              <a:rPr lang="en-GB" sz="2000" b="1">
                <a:latin typeface="Arial" panose="020B0604020202020204" pitchFamily="34" charset="0"/>
                <a:cs typeface="Arial" panose="020B0604020202020204" pitchFamily="34" charset="0"/>
              </a:rPr>
              <a:t>1.3 </a:t>
            </a:r>
            <a:r>
              <a:rPr lang="en-US" sz="2000" b="1" dirty="0">
                <a:latin typeface="Arial" panose="020B0604020202020204" pitchFamily="34" charset="0"/>
                <a:cs typeface="Arial" panose="020B0604020202020204" pitchFamily="34" charset="0"/>
              </a:rPr>
              <a:t>The disease tetrahedron</a:t>
            </a:r>
            <a:endParaRPr lang="en-GB" sz="2000" b="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6785E188-8F4D-C04D-BAD8-4087479CD026}"/>
              </a:ext>
            </a:extLst>
          </p:cNvPr>
          <p:cNvSpPr>
            <a:spLocks noGrp="1"/>
          </p:cNvSpPr>
          <p:nvPr>
            <p:ph type="body" sz="quarter" idx="10"/>
          </p:nvPr>
        </p:nvSpPr>
        <p:spPr>
          <a:xfrm>
            <a:off x="472616" y="1249683"/>
            <a:ext cx="2808901" cy="4312919"/>
          </a:xfrm>
        </p:spPr>
        <p:txBody>
          <a:bodyPr>
            <a:noAutofit/>
          </a:bodyPr>
          <a:lstStyle/>
          <a:p>
            <a:r>
              <a:rPr lang="en-US" sz="1800" dirty="0"/>
              <a:t>© A. </a:t>
            </a:r>
            <a:r>
              <a:rPr lang="en-US" sz="1800" dirty="0" err="1"/>
              <a:t>Djurle</a:t>
            </a:r>
            <a:r>
              <a:rPr lang="en-US" sz="1800" dirty="0"/>
              <a:t>.</a:t>
            </a:r>
            <a:endParaRPr lang="en-GB" sz="1800" dirty="0"/>
          </a:p>
        </p:txBody>
      </p:sp>
      <p:pic>
        <p:nvPicPr>
          <p:cNvPr id="6" name="Picture 5">
            <a:extLst>
              <a:ext uri="{FF2B5EF4-FFF2-40B4-BE49-F238E27FC236}">
                <a16:creationId xmlns:a16="http://schemas.microsoft.com/office/drawing/2014/main" id="{7D6A1B69-B78D-4FB6-9557-4AAD9AFE75CF}"/>
              </a:ext>
            </a:extLst>
          </p:cNvPr>
          <p:cNvPicPr>
            <a:picLocks noChangeAspect="1"/>
          </p:cNvPicPr>
          <p:nvPr/>
        </p:nvPicPr>
        <p:blipFill>
          <a:blip r:embed="rId2"/>
          <a:stretch>
            <a:fillRect/>
          </a:stretch>
        </p:blipFill>
        <p:spPr>
          <a:xfrm>
            <a:off x="3281517" y="1082042"/>
            <a:ext cx="7143750" cy="4648200"/>
          </a:xfrm>
          <a:prstGeom prst="rect">
            <a:avLst/>
          </a:prstGeom>
        </p:spPr>
      </p:pic>
    </p:spTree>
    <p:extLst>
      <p:ext uri="{BB962C8B-B14F-4D97-AF65-F5344CB8AC3E}">
        <p14:creationId xmlns:p14="http://schemas.microsoft.com/office/powerpoint/2010/main" val="391022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0A84B1B-39B6-9B4A-8E76-6922C25980EA}" vid="{D9242FBE-5B64-944B-B1BD-C871205241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ABI Publishing Document" ma:contentTypeID="0x01010069B5FD5CA16EC044896E185815BC656900AC3B40591ADE9D4189AB506A50530EA3001BE454857497EA4C9B71E17458DD530A" ma:contentTypeVersion="1113" ma:contentTypeDescription="" ma:contentTypeScope="" ma:versionID="3d03e87063b90046857a40ab1847fdfa">
  <xsd:schema xmlns:xsd="http://www.w3.org/2001/XMLSchema" xmlns:xs="http://www.w3.org/2001/XMLSchema" xmlns:p="http://schemas.microsoft.com/office/2006/metadata/properties" xmlns:ns1="http://schemas.microsoft.com/sharepoint/v3" xmlns:ns2="aae25602-732d-457c-a7f8-78df4f2c03dd" xmlns:ns3="b902c567-f504-40a0-b519-bedcf7eaa5ab" xmlns:ns5="e65b4165-bc46-4e61-8a70-c851082fce49" targetNamespace="http://schemas.microsoft.com/office/2006/metadata/properties" ma:root="true" ma:fieldsID="7f1e2aecfeab0154ef6691d74b6b917e" ns1:_="" ns2:_="" ns3:_="" ns5:_="">
    <xsd:import namespace="http://schemas.microsoft.com/sharepoint/v3"/>
    <xsd:import namespace="aae25602-732d-457c-a7f8-78df4f2c03dd"/>
    <xsd:import namespace="b902c567-f504-40a0-b519-bedcf7eaa5ab"/>
    <xsd:import namespace="e65b4165-bc46-4e61-8a70-c851082fce49"/>
    <xsd:element name="properties">
      <xsd:complexType>
        <xsd:sequence>
          <xsd:element name="documentManagement">
            <xsd:complexType>
              <xsd:all>
                <xsd:element ref="ns2:Year" minOccurs="0"/>
                <xsd:element ref="ns3:ISBN" minOccurs="0"/>
                <xsd:element ref="ns2:TaxCatchAll" minOccurs="0"/>
                <xsd:element ref="ns2:TaxCatchAllLabel" minOccurs="0"/>
                <xsd:element ref="ns3:p52d2a15856145b6a82e28472153071d" minOccurs="0"/>
                <xsd:element ref="ns3:h6cabde5f3794b979b65c54f0736e561"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2:_dlc_DocId" minOccurs="0"/>
                <xsd:element ref="ns2:_dlc_DocIdUrl" minOccurs="0"/>
                <xsd:element ref="ns2:_dlc_DocIdPersistId" minOccurs="0"/>
                <xsd:element ref="ns1:Nick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26" nillable="true" ma:displayName="Nickname" ma:internalName="Nicknam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e25602-732d-457c-a7f8-78df4f2c03dd" elementFormDefault="qualified">
    <xsd:import namespace="http://schemas.microsoft.com/office/2006/documentManagement/types"/>
    <xsd:import namespace="http://schemas.microsoft.com/office/infopath/2007/PartnerControls"/>
    <xsd:element name="Year" ma:index="2" nillable="true" ma:displayName="Year" ma:format="Dropdown" ma:internalName="Year"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TaxCatchAll" ma:index="9" nillable="true" ma:displayName="Taxonomy Catch All Column" ma:hidden="true" ma:list="{fc39e231-330c-4b21-bd5e-cd75285b7afc}" ma:internalName="TaxCatchAll" ma:readOnly="false" ma:showField="CatchAllData" ma:web="aae25602-732d-457c-a7f8-78df4f2c03d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c39e231-330c-4b21-bd5e-cd75285b7afc}" ma:internalName="TaxCatchAllLabel" ma:readOnly="true" ma:showField="CatchAllDataLabel" ma:web="aae25602-732d-457c-a7f8-78df4f2c03dd">
      <xsd:complexType>
        <xsd:complexContent>
          <xsd:extension base="dms:MultiChoiceLookup">
            <xsd:sequence>
              <xsd:element name="Value" type="dms:Lookup" maxOccurs="unbounded" minOccurs="0"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902c567-f504-40a0-b519-bedcf7eaa5ab" elementFormDefault="qualified">
    <xsd:import namespace="http://schemas.microsoft.com/office/2006/documentManagement/types"/>
    <xsd:import namespace="http://schemas.microsoft.com/office/infopath/2007/PartnerControls"/>
    <xsd:element name="ISBN" ma:index="3"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indexed="true" ma:readOnly="false" ma:fieldId="{952d2a15-8561-45b6-a82e-28472153071d}" ma:sspId="a0d34ca7-17c4-4248-8885-186d010e4acd" ma:termSetId="abd6e99a-c800-4ded-9c58-1297dfc77eb0" ma:anchorId="b78d85f5-1e2c-4b7a-9da7-98c55132a0f9" ma:open="false" ma:isKeyword="false">
      <xsd:complexType>
        <xsd:sequence>
          <xsd:element ref="pc:Terms" minOccurs="0" maxOccurs="1"/>
        </xsd:sequence>
      </xsd:complexType>
    </xsd:element>
    <xsd:element name="h6cabde5f3794b979b65c54f0736e561" ma:index="14" nillable="true" ma:taxonomy="true" ma:internalName="h6cabde5f3794b979b65c54f0736e561" ma:taxonomyFieldName="PubProdDocType" ma:displayName="Pub Prod Doc Type" ma:readOnly="false" ma:fieldId="{16cabde5-f379-4b97-9b65-c54f0736e561}" ma:sspId="a0d34ca7-17c4-4248-8885-186d010e4acd" ma:termSetId="53548b36-08af-457a-ae86-f408a7f52a8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5b4165-bc46-4e61-8a70-c851082fce4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SBN xmlns="b902c567-f504-40a0-b519-bedcf7eaa5ab" xsi:nil="true"/>
    <Year xmlns="aae25602-732d-457c-a7f8-78df4f2c03dd">2018</Year>
    <TaxCatchAll xmlns="aae25602-732d-457c-a7f8-78df4f2c03dd"/>
    <Nickname xmlns="http://schemas.microsoft.com/sharepoint/v3" xsi:nil="true"/>
    <p52d2a15856145b6a82e28472153071d xmlns="b902c567-f504-40a0-b519-bedcf7eaa5ab">
      <Terms xmlns="http://schemas.microsoft.com/office/infopath/2007/PartnerControls"/>
    </p52d2a15856145b6a82e28472153071d>
    <h6cabde5f3794b979b65c54f0736e561 xmlns="b902c567-f504-40a0-b519-bedcf7eaa5ab">
      <Terms xmlns="http://schemas.microsoft.com/office/infopath/2007/PartnerControls"/>
    </h6cabde5f3794b979b65c54f0736e561>
    <_dlc_DocId xmlns="aae25602-732d-457c-a7f8-78df4f2c03dd">CABISPO-744573972-30912</_dlc_DocId>
    <_dlc_DocIdUrl xmlns="aae25602-732d-457c-a7f8-78df4f2c03dd">
      <Url>https://cabi852.sharepoint.com/sites/teams/editorial/books/_layouts/15/DocIdRedir.aspx?ID=CABISPO-744573972-30912</Url>
      <Description>CABISPO-744573972-30912</Description>
    </_dlc_DocIdUrl>
  </documentManagement>
</p:properties>
</file>

<file path=customXml/itemProps1.xml><?xml version="1.0" encoding="utf-8"?>
<ds:datastoreItem xmlns:ds="http://schemas.openxmlformats.org/officeDocument/2006/customXml" ds:itemID="{39DE5FDB-99F2-4D5D-B8C1-7E24B7220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e25602-732d-457c-a7f8-78df4f2c03dd"/>
    <ds:schemaRef ds:uri="b902c567-f504-40a0-b519-bedcf7eaa5ab"/>
    <ds:schemaRef ds:uri="e65b4165-bc46-4e61-8a70-c851082fce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7658C8-806E-404E-840D-9BEFB7D100E1}">
  <ds:schemaRefs>
    <ds:schemaRef ds:uri="http://schemas.microsoft.com/sharepoint/events"/>
  </ds:schemaRefs>
</ds:datastoreItem>
</file>

<file path=customXml/itemProps3.xml><?xml version="1.0" encoding="utf-8"?>
<ds:datastoreItem xmlns:ds="http://schemas.openxmlformats.org/officeDocument/2006/customXml" ds:itemID="{8E369D6D-FD01-48EE-8E80-E0461E59E7C4}">
  <ds:schemaRefs>
    <ds:schemaRef ds:uri="http://schemas.microsoft.com/sharepoint/v3/contenttype/forms"/>
  </ds:schemaRefs>
</ds:datastoreItem>
</file>

<file path=customXml/itemProps4.xml><?xml version="1.0" encoding="utf-8"?>
<ds:datastoreItem xmlns:ds="http://schemas.openxmlformats.org/officeDocument/2006/customXml" ds:itemID="{D70FB0DB-2AC7-4E5D-85EF-745E5BFF9596}">
  <ds:schemaRefs>
    <ds:schemaRef ds:uri="b902c567-f504-40a0-b519-bedcf7eaa5ab"/>
    <ds:schemaRef ds:uri="http://schemas.microsoft.com/office/infopath/2007/PartnerControls"/>
    <ds:schemaRef ds:uri="http://purl.org/dc/elements/1.1/"/>
    <ds:schemaRef ds:uri="http://purl.org/dc/dcmitype/"/>
    <ds:schemaRef ds:uri="http://schemas.microsoft.com/office/2006/documentManagement/types"/>
    <ds:schemaRef ds:uri="http://purl.org/dc/terms/"/>
    <ds:schemaRef ds:uri="http://www.w3.org/XML/1998/namespace"/>
    <ds:schemaRef ds:uri="aae25602-732d-457c-a7f8-78df4f2c03dd"/>
    <ds:schemaRef ds:uri="http://schemas.openxmlformats.org/package/2006/metadata/core-properties"/>
    <ds:schemaRef ds:uri="e65b4165-bc46-4e61-8a70-c851082fce49"/>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206</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Plant Pathology and Plant Diseases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Pathology and Plant Diseases</dc:title>
  <dc:creator>Anne Marte Tronsmo</dc:creator>
  <cp:lastModifiedBy>Rebecca Stubbs</cp:lastModifiedBy>
  <cp:revision>6</cp:revision>
  <dcterms:created xsi:type="dcterms:W3CDTF">2020-10-22T15:52:03Z</dcterms:created>
  <dcterms:modified xsi:type="dcterms:W3CDTF">2020-11-26T10:52:21Z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y fmtid="{D5CDD505-2E9C-101B-9397-08002B2CF9AE}" pid="9" name="ContentTypeId">
    <vt:lpwstr>0x01010069B5FD5CA16EC044896E185815BC656900AC3B40591ADE9D4189AB506A50530EA3001BE454857497EA4C9B71E17458DD530A</vt:lpwstr>
  </property>
  <property fmtid="{D5CDD505-2E9C-101B-9397-08002B2CF9AE}" pid="10" name="PubProdDocType">
    <vt:lpwstr/>
  </property>
  <property fmtid="{D5CDD505-2E9C-101B-9397-08002B2CF9AE}" pid="11" name="PublishingDocType">
    <vt:lpwstr/>
  </property>
  <property fmtid="{D5CDD505-2E9C-101B-9397-08002B2CF9AE}" pid="12" name="_dlc_DocIdItemGuid">
    <vt:lpwstr>e6b71d64-d563-4957-b491-1427d7922efd</vt:lpwstr>
  </property>
</Properties>
</file>