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63" r:id="rId7"/>
    <p:sldId id="264" r:id="rId8"/>
    <p:sldId id="279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>
        <p:scale>
          <a:sx n="76" d="100"/>
          <a:sy n="76" d="100"/>
        </p:scale>
        <p:origin x="-360" y="-960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20/11/20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=""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53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5.7 </a:t>
            </a:r>
            <a:r>
              <a:rPr lang="en-US" b="1" dirty="0"/>
              <a:t>Symptoms of red core in strawberry caused by </a:t>
            </a:r>
            <a:r>
              <a:rPr lang="en-US" b="1" i="1" dirty="0"/>
              <a:t>Phytophthora </a:t>
            </a:r>
            <a:r>
              <a:rPr lang="en-US" b="1" i="1" dirty="0" err="1"/>
              <a:t>fragariae</a:t>
            </a:r>
            <a:r>
              <a:rPr lang="en-US" dirty="0"/>
              <a:t>. </a:t>
            </a:r>
            <a:r>
              <a:rPr lang="en-US" dirty="0" smtClean="0"/>
              <a:t>(</a:t>
            </a:r>
            <a:r>
              <a:rPr lang="en-US" dirty="0"/>
              <a:t>H.M. Singh </a:t>
            </a:r>
            <a:r>
              <a:rPr lang="en-US" dirty="0" smtClean="0"/>
              <a:t>© </a:t>
            </a:r>
            <a:r>
              <a:rPr lang="en-US" dirty="0"/>
              <a:t>NIBIO.)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D6209C-65A5-475F-8B69-D0E1DE946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682" y="1666075"/>
            <a:ext cx="7112636" cy="40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4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722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5.8 </a:t>
            </a:r>
            <a:r>
              <a:rPr lang="en-US" b="1" dirty="0"/>
              <a:t>Downy mildews.</a:t>
            </a:r>
            <a:r>
              <a:rPr lang="en-US" dirty="0"/>
              <a:t> (A) </a:t>
            </a:r>
            <a:r>
              <a:rPr lang="en-US" i="1" dirty="0" err="1"/>
              <a:t>Bremia</a:t>
            </a:r>
            <a:r>
              <a:rPr lang="en-US" i="1" dirty="0"/>
              <a:t> </a:t>
            </a:r>
            <a:r>
              <a:rPr lang="en-US" i="1" dirty="0" err="1"/>
              <a:t>lactucae</a:t>
            </a:r>
            <a:r>
              <a:rPr lang="en-US" dirty="0"/>
              <a:t> on lettuce. (B) </a:t>
            </a:r>
            <a:r>
              <a:rPr lang="en-US" i="1" dirty="0" err="1"/>
              <a:t>Hyaloperonospora</a:t>
            </a:r>
            <a:r>
              <a:rPr lang="en-US" i="1" dirty="0"/>
              <a:t> </a:t>
            </a:r>
            <a:r>
              <a:rPr lang="en-US" i="1" dirty="0" err="1"/>
              <a:t>parasitica</a:t>
            </a:r>
            <a:r>
              <a:rPr lang="en-US" dirty="0"/>
              <a:t> on </a:t>
            </a:r>
            <a:r>
              <a:rPr lang="en-US" i="1" dirty="0"/>
              <a:t>Brassica oleracea</a:t>
            </a:r>
            <a:r>
              <a:rPr lang="en-US" dirty="0"/>
              <a:t> seedlings. (C) </a:t>
            </a:r>
            <a:r>
              <a:rPr lang="en-US" i="1" dirty="0"/>
              <a:t>Peronospora destructor</a:t>
            </a:r>
            <a:r>
              <a:rPr lang="en-US" dirty="0"/>
              <a:t> on onions. (D) </a:t>
            </a:r>
            <a:r>
              <a:rPr lang="en-US" i="1" dirty="0" err="1"/>
              <a:t>Plasmopara</a:t>
            </a:r>
            <a:r>
              <a:rPr lang="en-US" i="1" dirty="0"/>
              <a:t> </a:t>
            </a:r>
            <a:r>
              <a:rPr lang="en-US" i="1" dirty="0" err="1"/>
              <a:t>viticola</a:t>
            </a:r>
            <a:r>
              <a:rPr lang="en-US" dirty="0"/>
              <a:t> on </a:t>
            </a:r>
            <a:r>
              <a:rPr lang="en-US" dirty="0" smtClean="0"/>
              <a:t>vine.</a:t>
            </a:r>
          </a:p>
          <a:p>
            <a:r>
              <a:rPr lang="en-US" dirty="0" smtClean="0"/>
              <a:t>(</a:t>
            </a:r>
            <a:r>
              <a:rPr lang="en-US" dirty="0"/>
              <a:t>A: E. </a:t>
            </a:r>
            <a:r>
              <a:rPr lang="en-US" dirty="0" err="1"/>
              <a:t>Fløistad</a:t>
            </a:r>
            <a:r>
              <a:rPr lang="en-US" dirty="0"/>
              <a:t> © NIBIO; B: B. Dahl Jensen © NIBIO; C: A. </a:t>
            </a:r>
            <a:r>
              <a:rPr lang="en-US" dirty="0" err="1"/>
              <a:t>Hermansen</a:t>
            </a:r>
            <a:r>
              <a:rPr lang="en-US" dirty="0"/>
              <a:t> © NIBIO; D: © L. </a:t>
            </a:r>
            <a:r>
              <a:rPr lang="en-US" dirty="0" err="1"/>
              <a:t>Munk</a:t>
            </a:r>
            <a:r>
              <a:rPr lang="en-US" dirty="0"/>
              <a:t>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F6FFA92-BAE6-432A-953A-4851963D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791" y="455243"/>
            <a:ext cx="7356192" cy="55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53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463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5.9 </a:t>
            </a:r>
            <a:r>
              <a:rPr lang="en-US" b="1" dirty="0"/>
              <a:t>Disease cycle of downy mildew (</a:t>
            </a:r>
            <a:r>
              <a:rPr lang="en-US" b="1" i="1" dirty="0"/>
              <a:t>Peronospora destructor</a:t>
            </a:r>
            <a:r>
              <a:rPr lang="en-US" b="1" dirty="0"/>
              <a:t>) on onion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( </a:t>
            </a:r>
            <a:r>
              <a:rPr lang="en-US" dirty="0"/>
              <a:t>H. </a:t>
            </a:r>
            <a:r>
              <a:rPr lang="en-US" dirty="0" err="1"/>
              <a:t>Karlsen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ABC6CDA-5719-4C76-A625-E32769C5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723" y="457200"/>
            <a:ext cx="3405667" cy="5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9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5.10 </a:t>
            </a:r>
            <a:r>
              <a:rPr lang="en-US" b="1" dirty="0"/>
              <a:t>Diseases caused by </a:t>
            </a:r>
            <a:r>
              <a:rPr lang="en-US" b="1" i="1" dirty="0"/>
              <a:t>Pythium.</a:t>
            </a:r>
            <a:r>
              <a:rPr lang="en-US" b="1" dirty="0"/>
              <a:t> </a:t>
            </a:r>
            <a:r>
              <a:rPr lang="en-US" dirty="0"/>
              <a:t>(A) Pythium root rot, caused by </a:t>
            </a:r>
            <a:r>
              <a:rPr lang="en-US" i="1" dirty="0"/>
              <a:t>P. </a:t>
            </a:r>
            <a:r>
              <a:rPr lang="en-US" i="1" dirty="0" err="1"/>
              <a:t>aphanidermatum</a:t>
            </a:r>
            <a:r>
              <a:rPr lang="en-US" dirty="0"/>
              <a:t>, in cucumber. (B) Shoulder rot, caused by </a:t>
            </a:r>
            <a:r>
              <a:rPr lang="en-US" i="1" dirty="0"/>
              <a:t>P. </a:t>
            </a:r>
            <a:r>
              <a:rPr lang="en-US" i="1" dirty="0" err="1"/>
              <a:t>tracheiphilum</a:t>
            </a:r>
            <a:r>
              <a:rPr lang="en-US" dirty="0"/>
              <a:t> in Chinese cabbage. (A: E. </a:t>
            </a:r>
            <a:r>
              <a:rPr lang="en-US" dirty="0" err="1"/>
              <a:t>Fløistad</a:t>
            </a:r>
            <a:r>
              <a:rPr lang="en-US" dirty="0"/>
              <a:t> © NIBIO; B: A. </a:t>
            </a:r>
            <a:r>
              <a:rPr lang="en-US" dirty="0" err="1"/>
              <a:t>Hermansen</a:t>
            </a:r>
            <a:r>
              <a:rPr lang="en-US" dirty="0"/>
              <a:t> © NIBIO.)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B105EE2-AB75-4D57-B261-06AE2A71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76" y="1458179"/>
            <a:ext cx="8721324" cy="42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7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5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5.11 </a:t>
            </a:r>
            <a:r>
              <a:rPr lang="en-US" dirty="0"/>
              <a:t>(</a:t>
            </a:r>
            <a:r>
              <a:rPr lang="en-US" b="1" dirty="0"/>
              <a:t>A) Pea plants infected with </a:t>
            </a:r>
            <a:r>
              <a:rPr lang="en-US" b="1" i="1" dirty="0"/>
              <a:t>Aphanomyces </a:t>
            </a:r>
            <a:r>
              <a:rPr lang="en-US" b="1" i="1" dirty="0" err="1"/>
              <a:t>euteiches</a:t>
            </a:r>
            <a:r>
              <a:rPr lang="en-US" b="1" i="1" dirty="0"/>
              <a:t> </a:t>
            </a:r>
            <a:r>
              <a:rPr lang="en-US" b="1" dirty="0"/>
              <a:t>(left) and healthy pea plants right). (B) Pea plants showing varying degree of root injury after infection with </a:t>
            </a:r>
            <a:r>
              <a:rPr lang="en-US" b="1" i="1" dirty="0"/>
              <a:t>Aphanomyces </a:t>
            </a:r>
            <a:r>
              <a:rPr lang="en-US" b="1" i="1" dirty="0" err="1"/>
              <a:t>euteiches</a:t>
            </a:r>
            <a:r>
              <a:rPr lang="en-US" b="1" dirty="0"/>
              <a:t>.</a:t>
            </a:r>
            <a:r>
              <a:rPr lang="en-US" dirty="0"/>
              <a:t> (A-B: L. </a:t>
            </a:r>
            <a:r>
              <a:rPr lang="en-US" dirty="0" err="1"/>
              <a:t>Sundheim</a:t>
            </a:r>
            <a:r>
              <a:rPr lang="en-US" dirty="0"/>
              <a:t> © NIBIO.)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FFFC8D1-34A8-4867-AA82-6933144D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26" y="1303712"/>
            <a:ext cx="10276747" cy="46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6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535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5.12 A-B </a:t>
            </a:r>
            <a:r>
              <a:rPr lang="en-US" b="1" dirty="0"/>
              <a:t>Clubroot symptoms in:</a:t>
            </a:r>
            <a:r>
              <a:rPr lang="en-US" dirty="0"/>
              <a:t> (A) Swede and (B) Chinese cabbage. ( A-B: E. </a:t>
            </a:r>
            <a:r>
              <a:rPr lang="en-US" dirty="0" err="1"/>
              <a:t>Fløistad</a:t>
            </a:r>
            <a:r>
              <a:rPr lang="en-US" dirty="0"/>
              <a:t> © NIBIO).</a:t>
            </a:r>
          </a:p>
          <a:p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3B89D6C-2E61-47A6-A200-76A40B9A2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915"/>
          <a:stretch/>
        </p:blipFill>
        <p:spPr>
          <a:xfrm>
            <a:off x="588868" y="1776876"/>
            <a:ext cx="11084687" cy="41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58896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5.12 C-D </a:t>
            </a:r>
            <a:r>
              <a:rPr lang="en-US" b="1" dirty="0"/>
              <a:t>Clubroot symptoms </a:t>
            </a:r>
            <a:r>
              <a:rPr lang="en-US" dirty="0"/>
              <a:t>(C) </a:t>
            </a:r>
            <a:r>
              <a:rPr lang="en-US" i="1" dirty="0" err="1"/>
              <a:t>Plasmodiophora</a:t>
            </a:r>
            <a:r>
              <a:rPr lang="en-US" i="1" dirty="0"/>
              <a:t> </a:t>
            </a:r>
            <a:r>
              <a:rPr lang="en-US" i="1" dirty="0" err="1"/>
              <a:t>brassicae</a:t>
            </a:r>
            <a:r>
              <a:rPr lang="en-US" i="1" dirty="0"/>
              <a:t> </a:t>
            </a:r>
            <a:r>
              <a:rPr lang="en-US" dirty="0"/>
              <a:t>structures: clockwise from top left: plasmodium in root cells, zoospore, sporangium with zoospores, resting spores being released from host cell, resting spores, and a single zoospore (primary zoospore) developed from a resting spore. (D) Electron micrograph of resting spores of </a:t>
            </a:r>
            <a:r>
              <a:rPr lang="en-US" i="1" dirty="0" err="1"/>
              <a:t>Plasmodiophora</a:t>
            </a:r>
            <a:r>
              <a:rPr lang="en-US" i="1" dirty="0"/>
              <a:t> </a:t>
            </a:r>
            <a:r>
              <a:rPr lang="en-US" i="1" dirty="0" err="1"/>
              <a:t>brassicae</a:t>
            </a:r>
            <a:r>
              <a:rPr lang="en-US" dirty="0"/>
              <a:t> in host </a:t>
            </a:r>
            <a:r>
              <a:rPr lang="en-US" dirty="0" smtClean="0"/>
              <a:t>cells. </a:t>
            </a:r>
          </a:p>
          <a:p>
            <a:r>
              <a:rPr lang="en-US" dirty="0" smtClean="0"/>
              <a:t>(</a:t>
            </a:r>
            <a:r>
              <a:rPr lang="en-US" dirty="0"/>
              <a:t>C: N. </a:t>
            </a:r>
            <a:r>
              <a:rPr lang="en-US" dirty="0" err="1"/>
              <a:t>Leroul</a:t>
            </a:r>
            <a:r>
              <a:rPr lang="en-US" dirty="0"/>
              <a:t>, courtesy of J. </a:t>
            </a:r>
            <a:r>
              <a:rPr lang="en-US" dirty="0" err="1"/>
              <a:t>Hockenhull</a:t>
            </a:r>
            <a:r>
              <a:rPr lang="en-US" dirty="0"/>
              <a:t> et al.; D: K. </a:t>
            </a:r>
            <a:r>
              <a:rPr lang="en-US" dirty="0" err="1"/>
              <a:t>Brismar</a:t>
            </a:r>
            <a:r>
              <a:rPr lang="en-US" dirty="0"/>
              <a:t> and S. </a:t>
            </a:r>
            <a:r>
              <a:rPr lang="en-US" dirty="0" err="1"/>
              <a:t>Marttila</a:t>
            </a:r>
            <a:r>
              <a:rPr lang="en-US" dirty="0"/>
              <a:t>, © SLU.) 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B5CBAA0-9F08-4E51-9BEA-96AF2DFFE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18"/>
          <a:stretch/>
        </p:blipFill>
        <p:spPr>
          <a:xfrm>
            <a:off x="7242411" y="377958"/>
            <a:ext cx="4467367" cy="55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6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37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5.13 </a:t>
            </a:r>
            <a:r>
              <a:rPr lang="en-US" b="1" i="1" dirty="0" err="1"/>
              <a:t>Spongospora</a:t>
            </a:r>
            <a:r>
              <a:rPr lang="en-US" b="1" i="1" dirty="0"/>
              <a:t> </a:t>
            </a:r>
            <a:r>
              <a:rPr lang="en-US" b="1" i="1" dirty="0" err="1"/>
              <a:t>subterranea</a:t>
            </a:r>
            <a:r>
              <a:rPr lang="en-US" b="1" dirty="0"/>
              <a:t>.</a:t>
            </a:r>
            <a:r>
              <a:rPr lang="en-US" dirty="0"/>
              <a:t> (A) Symptoms and signs (‘powder’ of spores) on a potato tuber. (B) Resting spores in an almost globose mass and zoospores. </a:t>
            </a:r>
            <a:r>
              <a:rPr lang="en-US" dirty="0" smtClean="0"/>
              <a:t>(</a:t>
            </a:r>
            <a:r>
              <a:rPr lang="en-US" dirty="0"/>
              <a:t>A: E. </a:t>
            </a:r>
            <a:r>
              <a:rPr lang="en-US" dirty="0" err="1"/>
              <a:t>Fløistad</a:t>
            </a:r>
            <a:r>
              <a:rPr lang="en-US" dirty="0"/>
              <a:t> © NIBIO; B</a:t>
            </a:r>
            <a:r>
              <a:rPr lang="en-US" dirty="0" smtClean="0"/>
              <a:t>: N</a:t>
            </a:r>
            <a:r>
              <a:rPr lang="en-US" dirty="0"/>
              <a:t>. </a:t>
            </a:r>
            <a:r>
              <a:rPr lang="en-US" dirty="0" err="1"/>
              <a:t>Leroul</a:t>
            </a:r>
            <a:r>
              <a:rPr lang="en-US" dirty="0"/>
              <a:t>, courtesy of J. </a:t>
            </a:r>
            <a:r>
              <a:rPr lang="en-US" dirty="0" err="1"/>
              <a:t>Hockenhull</a:t>
            </a:r>
            <a:r>
              <a:rPr lang="en-US" dirty="0"/>
              <a:t> et al.)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1F94BEC-2109-4ED6-84B0-CE21BF28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39" y="1712975"/>
            <a:ext cx="9460082" cy="413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505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5.14 </a:t>
            </a:r>
            <a:r>
              <a:rPr lang="en-US" b="1" dirty="0"/>
              <a:t>Disease cycle of </a:t>
            </a:r>
            <a:r>
              <a:rPr lang="en-US" b="1" i="1" dirty="0" err="1"/>
              <a:t>Plasmodiophora</a:t>
            </a:r>
            <a:r>
              <a:rPr lang="en-US" b="1" i="1" dirty="0"/>
              <a:t> </a:t>
            </a:r>
            <a:r>
              <a:rPr lang="en-US" b="1" i="1" dirty="0" err="1"/>
              <a:t>brassicae</a:t>
            </a:r>
            <a:r>
              <a:rPr lang="en-US" b="1" dirty="0"/>
              <a:t>.</a:t>
            </a:r>
            <a:r>
              <a:rPr lang="en-US" dirty="0"/>
              <a:t>  </a:t>
            </a:r>
            <a:r>
              <a:rPr lang="en-US" dirty="0" smtClean="0"/>
              <a:t>(</a:t>
            </a:r>
            <a:r>
              <a:rPr lang="en-US" dirty="0"/>
              <a:t>H. </a:t>
            </a:r>
            <a:r>
              <a:rPr lang="en-US" dirty="0" err="1"/>
              <a:t>Karlsen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 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79F1A9B-F7F1-492A-842C-33F8A2A86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88" y="457200"/>
            <a:ext cx="5910459" cy="52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0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350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5.15 </a:t>
            </a:r>
            <a:r>
              <a:rPr lang="en-US" b="1" dirty="0"/>
              <a:t>Slime </a:t>
            </a:r>
            <a:r>
              <a:rPr lang="en-US" b="1" dirty="0" err="1"/>
              <a:t>mould</a:t>
            </a:r>
            <a:r>
              <a:rPr lang="en-US" b="1" dirty="0"/>
              <a:t> on turf grasses.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R. </a:t>
            </a:r>
            <a:r>
              <a:rPr lang="en-US" dirty="0" err="1"/>
              <a:t>Lagnes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</a:t>
            </a: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14C99D7-4F1A-4721-9C6A-5B3B9E527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625" y="457200"/>
            <a:ext cx="7562069" cy="50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70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2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5.1 </a:t>
            </a:r>
            <a:r>
              <a:rPr lang="en-US" b="1" dirty="0"/>
              <a:t>Characteristic structures for oomycetes</a:t>
            </a:r>
            <a:r>
              <a:rPr lang="en-US" dirty="0"/>
              <a:t>. (A) The hyphae lack transverse walls. (B) Zoosporangium. (C) Biflagellate zoospores. (D) Fertilization of an oogonium by antheridia; and oospore. (© H. Karlsen.)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41633C-9E0C-489B-9F1D-6FB9DD1A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96" y="1795955"/>
            <a:ext cx="10794051" cy="34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2" y="457200"/>
            <a:ext cx="4010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5.2 </a:t>
            </a:r>
            <a:r>
              <a:rPr lang="en-US" b="1" dirty="0"/>
              <a:t>Life cycle of an oomycete (Pythium sp.).</a:t>
            </a:r>
            <a:r>
              <a:rPr lang="en-US" dirty="0"/>
              <a:t> (© H. Karlsen.)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90FE2C8-6694-4FEB-9BD9-727BED6E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649" y="323088"/>
            <a:ext cx="4253922" cy="56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30992" y="457200"/>
            <a:ext cx="1147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5.3 </a:t>
            </a:r>
            <a:r>
              <a:rPr lang="en-US" b="1" dirty="0"/>
              <a:t>Sexual and asexual structures of genera in </a:t>
            </a:r>
            <a:r>
              <a:rPr lang="en-US" b="1" dirty="0" err="1"/>
              <a:t>Peronosporea</a:t>
            </a:r>
            <a:r>
              <a:rPr lang="en-US" b="1" dirty="0"/>
              <a:t>.</a:t>
            </a:r>
            <a:r>
              <a:rPr lang="en-US" dirty="0"/>
              <a:t> (A) </a:t>
            </a:r>
            <a:r>
              <a:rPr lang="en-US" i="1" dirty="0" err="1"/>
              <a:t>Albugo</a:t>
            </a:r>
            <a:r>
              <a:rPr lang="en-US" i="1" dirty="0"/>
              <a:t> candida</a:t>
            </a:r>
            <a:r>
              <a:rPr lang="en-US" dirty="0"/>
              <a:t>. (B) </a:t>
            </a:r>
            <a:r>
              <a:rPr lang="en-US" i="1" dirty="0"/>
              <a:t>Phytophthora </a:t>
            </a:r>
            <a:r>
              <a:rPr lang="en-US" i="1" dirty="0" err="1"/>
              <a:t>fragariae</a:t>
            </a:r>
            <a:r>
              <a:rPr lang="en-US" dirty="0"/>
              <a:t> var. </a:t>
            </a:r>
            <a:r>
              <a:rPr lang="en-US" i="1" dirty="0" err="1"/>
              <a:t>fragaria</a:t>
            </a:r>
            <a:r>
              <a:rPr lang="en-US" dirty="0" err="1"/>
              <a:t>e</a:t>
            </a:r>
            <a:r>
              <a:rPr lang="en-US" dirty="0"/>
              <a:t>. (C) </a:t>
            </a:r>
            <a:r>
              <a:rPr lang="en-US" i="1" dirty="0" err="1"/>
              <a:t>Bremia</a:t>
            </a:r>
            <a:r>
              <a:rPr lang="en-US" i="1" dirty="0"/>
              <a:t> </a:t>
            </a:r>
            <a:r>
              <a:rPr lang="en-US" i="1" dirty="0" err="1"/>
              <a:t>lactucae</a:t>
            </a:r>
            <a:r>
              <a:rPr lang="en-US" dirty="0"/>
              <a:t>. (D) </a:t>
            </a:r>
            <a:r>
              <a:rPr lang="en-US" i="1" dirty="0" err="1"/>
              <a:t>Plasmopara</a:t>
            </a:r>
            <a:r>
              <a:rPr lang="en-US" i="1" dirty="0"/>
              <a:t> </a:t>
            </a:r>
            <a:r>
              <a:rPr lang="en-US" i="1" dirty="0" err="1"/>
              <a:t>viticola</a:t>
            </a:r>
            <a:r>
              <a:rPr lang="en-US" dirty="0"/>
              <a:t>. (E) </a:t>
            </a:r>
            <a:r>
              <a:rPr lang="en-US" i="1" dirty="0"/>
              <a:t>Pythium</a:t>
            </a:r>
            <a:r>
              <a:rPr lang="en-US" dirty="0"/>
              <a:t> (left: </a:t>
            </a:r>
            <a:r>
              <a:rPr lang="en-US" i="1" dirty="0"/>
              <a:t>P. </a:t>
            </a:r>
            <a:r>
              <a:rPr lang="en-US" i="1" dirty="0" err="1"/>
              <a:t>ultimum</a:t>
            </a:r>
            <a:r>
              <a:rPr lang="en-US" dirty="0"/>
              <a:t>; right: </a:t>
            </a:r>
            <a:r>
              <a:rPr lang="en-US" i="1" dirty="0"/>
              <a:t>P. </a:t>
            </a:r>
            <a:r>
              <a:rPr lang="en-US" i="1" dirty="0" err="1"/>
              <a:t>oligandrum</a:t>
            </a:r>
            <a:r>
              <a:rPr lang="en-US" dirty="0"/>
              <a:t>). (F) </a:t>
            </a:r>
            <a:r>
              <a:rPr lang="en-US" i="1" dirty="0"/>
              <a:t>Aphanomyces </a:t>
            </a:r>
            <a:r>
              <a:rPr lang="en-US" i="1" dirty="0" err="1"/>
              <a:t>euteiches</a:t>
            </a:r>
            <a:r>
              <a:rPr lang="en-US" dirty="0"/>
              <a:t>. (N. </a:t>
            </a:r>
            <a:r>
              <a:rPr lang="en-US" dirty="0" err="1"/>
              <a:t>Leroul</a:t>
            </a:r>
            <a:r>
              <a:rPr lang="en-US" dirty="0"/>
              <a:t>, courtesy</a:t>
            </a:r>
            <a:r>
              <a:rPr lang="en-US" b="1" dirty="0"/>
              <a:t> </a:t>
            </a:r>
            <a:r>
              <a:rPr lang="en-US" dirty="0"/>
              <a:t>of J. </a:t>
            </a:r>
            <a:r>
              <a:rPr lang="en-US" dirty="0" err="1"/>
              <a:t>Hockenhull</a:t>
            </a:r>
            <a:r>
              <a:rPr lang="en-US" dirty="0"/>
              <a:t> et al.)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6C308A-E558-4CA4-BA97-7B021ADA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899" y="1602024"/>
            <a:ext cx="7093219" cy="41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3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5.4 A-B </a:t>
            </a:r>
            <a:r>
              <a:rPr lang="en-US" b="1" i="1" dirty="0"/>
              <a:t>Phytophthora </a:t>
            </a:r>
            <a:r>
              <a:rPr lang="en-US" b="1" i="1" dirty="0" err="1"/>
              <a:t>infe</a:t>
            </a:r>
            <a:r>
              <a:rPr lang="en-US" b="1" dirty="0" err="1"/>
              <a:t>stans</a:t>
            </a:r>
            <a:r>
              <a:rPr lang="en-US" b="1" dirty="0"/>
              <a:t> symptoms and signs on potato.</a:t>
            </a:r>
            <a:r>
              <a:rPr lang="en-US" dirty="0"/>
              <a:t> (A) Necrotic tissue on potato stalk. (B) Potato leaf with sporulating P</a:t>
            </a:r>
            <a:r>
              <a:rPr lang="en-US" i="1" dirty="0"/>
              <a:t>. </a:t>
            </a:r>
            <a:r>
              <a:rPr lang="en-US" i="1" dirty="0" err="1"/>
              <a:t>infestans</a:t>
            </a:r>
            <a:r>
              <a:rPr lang="en-US" dirty="0"/>
              <a:t>. (© B. Anderson.) 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26603BA-49B6-4F71-A69F-81EDA93C3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294"/>
          <a:stretch/>
        </p:blipFill>
        <p:spPr>
          <a:xfrm>
            <a:off x="1425076" y="1409701"/>
            <a:ext cx="9466271" cy="45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5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50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5.4 C-D </a:t>
            </a:r>
            <a:r>
              <a:rPr lang="en-US" b="1" i="1" dirty="0"/>
              <a:t>Phytophthora </a:t>
            </a:r>
            <a:r>
              <a:rPr lang="en-US" b="1" i="1" dirty="0" err="1"/>
              <a:t>infe</a:t>
            </a:r>
            <a:r>
              <a:rPr lang="en-US" b="1" dirty="0" err="1"/>
              <a:t>stans</a:t>
            </a:r>
            <a:r>
              <a:rPr lang="en-US" b="1" dirty="0"/>
              <a:t> symptoms and signs on potato.</a:t>
            </a:r>
            <a:r>
              <a:rPr lang="en-US" dirty="0"/>
              <a:t> (C) Sporangia of </a:t>
            </a:r>
            <a:r>
              <a:rPr lang="en-US" i="1" dirty="0"/>
              <a:t>P. </a:t>
            </a:r>
            <a:r>
              <a:rPr lang="en-US" i="1" dirty="0" err="1"/>
              <a:t>infestans</a:t>
            </a:r>
            <a:r>
              <a:rPr lang="en-US" dirty="0"/>
              <a:t>. (D) An oospore of </a:t>
            </a:r>
            <a:r>
              <a:rPr lang="en-US" i="1" dirty="0"/>
              <a:t>P. </a:t>
            </a:r>
            <a:r>
              <a:rPr lang="en-US" i="1" dirty="0" err="1"/>
              <a:t>infestans</a:t>
            </a:r>
            <a:r>
              <a:rPr lang="en-US" dirty="0"/>
              <a:t>. (© B. Anderson.)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1EEB18-FDBA-4F28-B9AE-F203012BA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49" b="29509"/>
          <a:stretch/>
        </p:blipFill>
        <p:spPr>
          <a:xfrm>
            <a:off x="777026" y="1394437"/>
            <a:ext cx="10637948" cy="440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9" y="457200"/>
            <a:ext cx="1157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5.4 E-F </a:t>
            </a:r>
            <a:r>
              <a:rPr lang="en-US" b="1" i="1" dirty="0"/>
              <a:t>Phytophthora </a:t>
            </a:r>
            <a:r>
              <a:rPr lang="en-US" b="1" i="1" dirty="0" err="1"/>
              <a:t>infe</a:t>
            </a:r>
            <a:r>
              <a:rPr lang="en-US" b="1" dirty="0" err="1"/>
              <a:t>stans</a:t>
            </a:r>
            <a:r>
              <a:rPr lang="en-US" b="1" dirty="0"/>
              <a:t> symptoms and signs on potato. </a:t>
            </a:r>
            <a:r>
              <a:rPr lang="en-US" dirty="0"/>
              <a:t>(E) Infected potato tuber. (F) Transverse section of an infected potato. (E-F: E. </a:t>
            </a:r>
            <a:r>
              <a:rPr lang="en-US" dirty="0" err="1"/>
              <a:t>Fløistad</a:t>
            </a:r>
            <a:r>
              <a:rPr lang="en-US" dirty="0"/>
              <a:t> © NIBIO.)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4647C2E-19ED-49A0-969E-449BB156C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18"/>
          <a:stretch/>
        </p:blipFill>
        <p:spPr>
          <a:xfrm>
            <a:off x="561315" y="1514605"/>
            <a:ext cx="11093154" cy="40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1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38" y="457200"/>
            <a:ext cx="5251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5.5 </a:t>
            </a:r>
            <a:r>
              <a:rPr lang="en-US" b="1" dirty="0"/>
              <a:t>Disease cycle of </a:t>
            </a:r>
            <a:r>
              <a:rPr lang="en-US" b="1" i="1" dirty="0"/>
              <a:t>Phytophthora </a:t>
            </a:r>
            <a:r>
              <a:rPr lang="en-US" b="1" i="1" dirty="0" err="1"/>
              <a:t>infestans</a:t>
            </a:r>
            <a:r>
              <a:rPr lang="en-US" b="1" dirty="0"/>
              <a:t> on potato, with the outer circle showing the sexual stage of the pathogen.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H. </a:t>
            </a:r>
            <a:r>
              <a:rPr lang="en-US" dirty="0" err="1"/>
              <a:t>Karlsen</a:t>
            </a:r>
            <a:r>
              <a:rPr lang="en-US" dirty="0"/>
              <a:t> </a:t>
            </a:r>
            <a:r>
              <a:rPr lang="en-US" dirty="0" smtClean="0"/>
              <a:t>© </a:t>
            </a:r>
            <a:r>
              <a:rPr lang="en-US" dirty="0"/>
              <a:t>NIBIO.)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057CD0-4EF7-4BA9-B85F-007E74E6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668" y="354651"/>
            <a:ext cx="4005423" cy="554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932F39-5BF7-472C-979B-EC059C604474}"/>
              </a:ext>
            </a:extLst>
          </p:cNvPr>
          <p:cNvSpPr txBox="1"/>
          <p:nvPr/>
        </p:nvSpPr>
        <p:spPr>
          <a:xfrm>
            <a:off x="320040" y="457200"/>
            <a:ext cx="11473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5.6 </a:t>
            </a:r>
            <a:r>
              <a:rPr lang="en-US" b="1" dirty="0" err="1"/>
              <a:t>Ramorum</a:t>
            </a:r>
            <a:r>
              <a:rPr lang="en-US" b="1" dirty="0"/>
              <a:t> dieback caused by </a:t>
            </a:r>
            <a:r>
              <a:rPr lang="en-US" b="1" i="1" dirty="0"/>
              <a:t>Phytophthora </a:t>
            </a:r>
            <a:r>
              <a:rPr lang="en-US" b="1" i="1" dirty="0" err="1"/>
              <a:t>ramorum</a:t>
            </a:r>
            <a:r>
              <a:rPr lang="en-US" b="1" i="1" dirty="0"/>
              <a:t> </a:t>
            </a:r>
            <a:r>
              <a:rPr lang="en-US" b="1" dirty="0"/>
              <a:t>in rhododendron</a:t>
            </a:r>
            <a:r>
              <a:rPr lang="en-US" dirty="0"/>
              <a:t>. (A) Bud and (B) stems and </a:t>
            </a:r>
            <a:r>
              <a:rPr lang="en-US" dirty="0" smtClean="0"/>
              <a:t>leaves. </a:t>
            </a:r>
          </a:p>
          <a:p>
            <a:r>
              <a:rPr lang="en-US" dirty="0" smtClean="0"/>
              <a:t>(</a:t>
            </a:r>
            <a:r>
              <a:rPr lang="en-US" dirty="0"/>
              <a:t>A: © B. </a:t>
            </a:r>
            <a:r>
              <a:rPr lang="en-US" dirty="0" err="1"/>
              <a:t>Toppe</a:t>
            </a:r>
            <a:r>
              <a:rPr lang="en-US" dirty="0"/>
              <a:t>; B: E. </a:t>
            </a:r>
            <a:r>
              <a:rPr lang="en-US" dirty="0" err="1"/>
              <a:t>Fløistad</a:t>
            </a:r>
            <a:r>
              <a:rPr lang="en-US" dirty="0"/>
              <a:t> © NIBIO.) </a:t>
            </a: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32F68AF-968C-4EEC-B381-E0B89D69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03" y="1617776"/>
            <a:ext cx="11150994" cy="38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55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ABI Publishing Document" ma:contentTypeID="0x01010069B5FD5CA16EC044896E185815BC656900AC3B40591ADE9D4189AB506A50530EA3001BE454857497EA4C9B71E17458DD530A" ma:contentTypeVersion="1113" ma:contentTypeDescription="" ma:contentTypeScope="" ma:versionID="3d03e87063b90046857a40ab1847fdfa">
  <xsd:schema xmlns:xsd="http://www.w3.org/2001/XMLSchema" xmlns:xs="http://www.w3.org/2001/XMLSchema" xmlns:p="http://schemas.microsoft.com/office/2006/metadata/properties" xmlns:ns1="http://schemas.microsoft.com/sharepoint/v3" xmlns:ns2="aae25602-732d-457c-a7f8-78df4f2c03dd" xmlns:ns3="b902c567-f504-40a0-b519-bedcf7eaa5ab" xmlns:ns5="e65b4165-bc46-4e61-8a70-c851082fce49" targetNamespace="http://schemas.microsoft.com/office/2006/metadata/properties" ma:root="true" ma:fieldsID="7f1e2aecfeab0154ef6691d74b6b917e" ns1:_="" ns2:_="" ns3:_="" ns5:_="">
    <xsd:import namespace="http://schemas.microsoft.com/sharepoint/v3"/>
    <xsd:import namespace="aae25602-732d-457c-a7f8-78df4f2c03dd"/>
    <xsd:import namespace="b902c567-f504-40a0-b519-bedcf7eaa5ab"/>
    <xsd:import namespace="e65b4165-bc46-4e61-8a70-c851082fce49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3:ISBN" minOccurs="0"/>
                <xsd:element ref="ns2:TaxCatchAll" minOccurs="0"/>
                <xsd:element ref="ns2:TaxCatchAllLabel" minOccurs="0"/>
                <xsd:element ref="ns3:p52d2a15856145b6a82e28472153071d" minOccurs="0"/>
                <xsd:element ref="ns3:h6cabde5f3794b979b65c54f0736e56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2:_dlc_DocId" minOccurs="0"/>
                <xsd:element ref="ns2:_dlc_DocIdUrl" minOccurs="0"/>
                <xsd:element ref="ns2:_dlc_DocIdPersistId" minOccurs="0"/>
                <xsd:element ref="ns1:Nick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26" nillable="true" ma:displayName="Nickname" ma:internalName="Nick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fc39e231-330c-4b21-bd5e-cd75285b7afc}" ma:internalName="TaxCatchAll" ma:readOnly="false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c39e231-330c-4b21-bd5e-cd75285b7afc}" ma:internalName="TaxCatchAllLabel" ma:readOnly="true" ma:showField="CatchAllDataLabel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2c567-f504-40a0-b519-bedcf7eaa5ab" elementFormDefault="qualified">
    <xsd:import namespace="http://schemas.microsoft.com/office/2006/documentManagement/types"/>
    <xsd:import namespace="http://schemas.microsoft.com/office/infopath/2007/PartnerControls"/>
    <xsd:element name="ISBN" ma:index="3" nillable="true" ma:displayName="ISBN" ma:internalName="ISBN" ma:readOnly="false">
      <xsd:simpleType>
        <xsd:restriction base="dms:Text">
          <xsd:maxLength value="255"/>
        </xsd:restriction>
      </xsd:simpleType>
    </xsd:element>
    <xsd:element name="p52d2a15856145b6a82e28472153071d" ma:index="11" nillable="true" ma:taxonomy="true" ma:internalName="p52d2a15856145b6a82e28472153071d" ma:taxonomyFieldName="PublishingDocType" ma:displayName="Book Project Doc Type" ma:indexed="true" ma:readOnly="false" ma:fieldId="{952d2a15-8561-45b6-a82e-28472153071d}" ma:sspId="a0d34ca7-17c4-4248-8885-186d010e4acd" ma:termSetId="abd6e99a-c800-4ded-9c58-1297dfc77eb0" ma:anchorId="b78d85f5-1e2c-4b7a-9da7-98c55132a0f9" ma:open="false" ma:isKeyword="false">
      <xsd:complexType>
        <xsd:sequence>
          <xsd:element ref="pc:Terms" minOccurs="0" maxOccurs="1"/>
        </xsd:sequence>
      </xsd:complexType>
    </xsd:element>
    <xsd:element name="h6cabde5f3794b979b65c54f0736e561" ma:index="14" nillable="true" ma:taxonomy="true" ma:internalName="h6cabde5f3794b979b65c54f0736e561" ma:taxonomyFieldName="PubProdDocType" ma:displayName="Pub Prod Doc Type" ma:readOnly="false" ma:fieldId="{16cabde5-f379-4b97-9b65-c54f0736e561}" ma:sspId="a0d34ca7-17c4-4248-8885-186d010e4acd" ma:termSetId="53548b36-08af-457a-ae86-f408a7f52a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4165-bc46-4e61-8a70-c851082fc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BN xmlns="b902c567-f504-40a0-b519-bedcf7eaa5ab" xsi:nil="true"/>
    <Year xmlns="aae25602-732d-457c-a7f8-78df4f2c03dd" xsi:nil="true"/>
    <TaxCatchAll xmlns="aae25602-732d-457c-a7f8-78df4f2c03dd"/>
    <Nickname xmlns="http://schemas.microsoft.com/sharepoint/v3" xsi:nil="true"/>
    <p52d2a15856145b6a82e28472153071d xmlns="b902c567-f504-40a0-b519-bedcf7eaa5ab">
      <Terms xmlns="http://schemas.microsoft.com/office/infopath/2007/PartnerControls"/>
    </p52d2a15856145b6a82e28472153071d>
    <h6cabde5f3794b979b65c54f0736e561 xmlns="b902c567-f504-40a0-b519-bedcf7eaa5ab">
      <Terms xmlns="http://schemas.microsoft.com/office/infopath/2007/PartnerControls"/>
    </h6cabde5f3794b979b65c54f0736e561>
  </documentManagement>
</p:properties>
</file>

<file path=customXml/itemProps1.xml><?xml version="1.0" encoding="utf-8"?>
<ds:datastoreItem xmlns:ds="http://schemas.openxmlformats.org/officeDocument/2006/customXml" ds:itemID="{39DE5FDB-99F2-4D5D-B8C1-7E24B7220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e25602-732d-457c-a7f8-78df4f2c03dd"/>
    <ds:schemaRef ds:uri="b902c567-f504-40a0-b519-bedcf7eaa5ab"/>
    <ds:schemaRef ds:uri="e65b4165-bc46-4e61-8a70-c851082fc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658C8-806E-404E-840D-9BEFB7D100E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70FB0DB-2AC7-4E5D-85EF-745E5BFF9596}">
  <ds:schemaRefs>
    <ds:schemaRef ds:uri="http://www.w3.org/XML/1998/namespace"/>
    <ds:schemaRef ds:uri="b902c567-f504-40a0-b519-bedcf7eaa5ab"/>
    <ds:schemaRef ds:uri="http://purl.org/dc/dcmitype/"/>
    <ds:schemaRef ds:uri="e65b4165-bc46-4e61-8a70-c851082fce49"/>
    <ds:schemaRef ds:uri="aae25602-732d-457c-a7f8-78df4f2c03dd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purl.org/dc/terms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</TotalTime>
  <Words>915</Words>
  <Application>Microsoft Macintosh PowerPoint</Application>
  <PresentationFormat>Custom</PresentationFormat>
  <Paragraphs>42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Arne Tronsmo</cp:lastModifiedBy>
  <cp:revision>40</cp:revision>
  <dcterms:created xsi:type="dcterms:W3CDTF">2020-10-22T15:52:03Z</dcterms:created>
  <dcterms:modified xsi:type="dcterms:W3CDTF">2020-11-20T17:06:10Z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0x01010069B5FD5CA16EC044896E185815BC656900AC3B40591ADE9D4189AB506A50530EA3001BE454857497EA4C9B71E17458DD530A</vt:lpwstr>
  </property>
</Properties>
</file>